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76" autoAdjust="0"/>
    <p:restoredTop sz="94660"/>
  </p:normalViewPr>
  <p:slideViewPr>
    <p:cSldViewPr snapToGrid="0">
      <p:cViewPr varScale="1">
        <p:scale>
          <a:sx n="61" d="100"/>
          <a:sy n="61" d="100"/>
        </p:scale>
        <p:origin x="11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/>
              <a:t>Statistics of cybercrime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8000"/>
                    <a:lumMod val="114000"/>
                  </a:schemeClr>
                </a:gs>
                <a:gs pos="100000">
                  <a:schemeClr val="accent1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2010</c:v>
                </c:pt>
                <c:pt idx="1">
                  <c:v>2015</c:v>
                </c:pt>
                <c:pt idx="2">
                  <c:v>2020</c:v>
                </c:pt>
                <c:pt idx="3">
                  <c:v>2025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65</c:v>
                </c:pt>
                <c:pt idx="1">
                  <c:v>89</c:v>
                </c:pt>
                <c:pt idx="2">
                  <c:v>200</c:v>
                </c:pt>
                <c:pt idx="3">
                  <c:v>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7B-482D-963A-2C33D5756BE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8000"/>
                    <a:lumMod val="114000"/>
                  </a:schemeClr>
                </a:gs>
                <a:gs pos="100000">
                  <a:schemeClr val="accent2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2010</c:v>
                </c:pt>
                <c:pt idx="1">
                  <c:v>2015</c:v>
                </c:pt>
                <c:pt idx="2">
                  <c:v>2020</c:v>
                </c:pt>
                <c:pt idx="3">
                  <c:v>2025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63</c:v>
                </c:pt>
                <c:pt idx="1">
                  <c:v>101</c:v>
                </c:pt>
                <c:pt idx="2">
                  <c:v>720</c:v>
                </c:pt>
                <c:pt idx="3">
                  <c:v>1650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C7B-482D-963A-2C33D5756BE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98000"/>
                    <a:lumMod val="114000"/>
                  </a:schemeClr>
                </a:gs>
                <a:gs pos="100000">
                  <a:schemeClr val="accent3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2010</c:v>
                </c:pt>
                <c:pt idx="1">
                  <c:v>2015</c:v>
                </c:pt>
                <c:pt idx="2">
                  <c:v>2020</c:v>
                </c:pt>
                <c:pt idx="3">
                  <c:v>2025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66</c:v>
                </c:pt>
                <c:pt idx="1">
                  <c:v>135</c:v>
                </c:pt>
                <c:pt idx="2">
                  <c:v>850</c:v>
                </c:pt>
                <c:pt idx="3">
                  <c:v>2169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C7B-482D-963A-2C33D5756B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912654224"/>
        <c:axId val="1912655184"/>
        <c:axId val="0"/>
      </c:bar3DChart>
      <c:catAx>
        <c:axId val="19126542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2655184"/>
        <c:crosses val="autoZero"/>
        <c:auto val="1"/>
        <c:lblAlgn val="ctr"/>
        <c:lblOffset val="100"/>
        <c:noMultiLvlLbl val="0"/>
      </c:catAx>
      <c:valAx>
        <c:axId val="1912655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2654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E5C15-A83F-4ABB-AAFD-9FA0666EAB5B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FC1C48-5AD5-4AE9-9D3A-DDF8DBB84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942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C1C48-5AD5-4AE9-9D3A-DDF8DBB84E0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791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17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5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671099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0272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3916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928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0571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859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053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74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82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277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29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54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330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16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36C560D-D269-4399-B89B-A3DAB60FF84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DCD6B3-A49C-475B-88E7-47DF8946F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4839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B8AA01-2D8C-4DB4-10AC-12FD52967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257300"/>
          </a:xfr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/>
          <a:p>
            <a:pPr algn="r"/>
            <a:r>
              <a:rPr lang="en-GB" dirty="0"/>
              <a:t>24k-3109</a:t>
            </a:r>
            <a:br>
              <a:rPr lang="en-GB" dirty="0"/>
            </a:br>
            <a:r>
              <a:rPr lang="en-GB" dirty="0"/>
              <a:t>Bilal Ahmad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3AEE8D-2285-503B-6068-973DE1CE145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714500"/>
            <a:ext cx="3932237" cy="4154488"/>
          </a:xfrm>
          <a:ln w="2857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GB" sz="2400" dirty="0"/>
              <a:t>Why   Cyber   security   is important?</a:t>
            </a:r>
          </a:p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GB" sz="2400" dirty="0"/>
              <a:t>Keeping  our Information safe.</a:t>
            </a:r>
          </a:p>
          <a:p>
            <a:pPr algn="ctr"/>
            <a:endParaRPr lang="en-US" sz="2400" dirty="0"/>
          </a:p>
        </p:txBody>
      </p:sp>
      <p:pic>
        <p:nvPicPr>
          <p:cNvPr id="11" name="Picture Placeholder 10" descr="A person typing on a computer">
            <a:extLst>
              <a:ext uri="{FF2B5EF4-FFF2-40B4-BE49-F238E27FC236}">
                <a16:creationId xmlns:a16="http://schemas.microsoft.com/office/drawing/2014/main" id="{68B93EA3-A752-5B9A-B353-4D432AFBCCD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6" r="7536"/>
          <a:stretch>
            <a:fillRect/>
          </a:stretch>
        </p:blipFill>
        <p:spPr>
          <a:xfrm>
            <a:off x="4972050" y="476250"/>
            <a:ext cx="7029450" cy="54038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5840687"/>
      </p:ext>
    </p:extLst>
  </p:cSld>
  <p:clrMapOvr>
    <a:masterClrMapping/>
  </p:clrMapOvr>
  <p:transition advClick="0" advTm="6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build="p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54FEB-D5FB-7172-B7E6-071ABAF10E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GB" dirty="0"/>
              <a:t>Scenario based activity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B12F0-C7CB-C01C-62DB-F8B6F8AD4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6112" y="2060575"/>
            <a:ext cx="4853540" cy="4195763"/>
          </a:xfrm>
          <a:ln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Password Strength Assessment</a:t>
            </a:r>
          </a:p>
          <a:p>
            <a:r>
              <a:rPr lang="en-US" b="1" dirty="0"/>
              <a:t>Scenario:</a:t>
            </a:r>
            <a:r>
              <a:rPr lang="en-US" dirty="0"/>
              <a:t> You and your friends are discussing your passwords. Some friends say they use simple passwords like "123456" or "password."</a:t>
            </a:r>
          </a:p>
          <a:p>
            <a:r>
              <a:rPr lang="en-US" b="1" dirty="0"/>
              <a:t>Questions for Discussion: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Why are these passwords weak?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What makes a password strong?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Create a strong password using a combination of letters, numbers, and symbols.</a:t>
            </a:r>
          </a:p>
          <a:p>
            <a:r>
              <a:rPr lang="en-US" b="1" dirty="0"/>
              <a:t>Objective:</a:t>
            </a:r>
            <a:r>
              <a:rPr lang="en-US" dirty="0"/>
              <a:t> To understand the significance of strong passwords and practice creating them.</a:t>
            </a:r>
          </a:p>
          <a:p>
            <a:endParaRPr lang="en-US" dirty="0"/>
          </a:p>
        </p:txBody>
      </p:sp>
      <p:pic>
        <p:nvPicPr>
          <p:cNvPr id="6" name="Content Placeholder 5" descr="A blue background with yellow and black text">
            <a:extLst>
              <a:ext uri="{FF2B5EF4-FFF2-40B4-BE49-F238E27FC236}">
                <a16:creationId xmlns:a16="http://schemas.microsoft.com/office/drawing/2014/main" id="{7340D329-3D0A-9550-E03A-BCCB15A11BB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046" y="2060575"/>
            <a:ext cx="4395788" cy="294417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73FB73-ED87-CFF0-BA27-4864A6F3398F}"/>
              </a:ext>
            </a:extLst>
          </p:cNvPr>
          <p:cNvSpPr txBox="1"/>
          <p:nvPr/>
        </p:nvSpPr>
        <p:spPr>
          <a:xfrm>
            <a:off x="5654495" y="5200650"/>
            <a:ext cx="4396339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DESCRIPTION: ASKING CLEARLY TO CREATE A STRONG PASSWORD.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301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7000">
        <p:split orient="vert"/>
      </p:transition>
    </mc:Choice>
    <mc:Fallback>
      <p:transition spd="slow" advClick="0" advTm="17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75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25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10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75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4500"/>
                            </p:stCondLst>
                            <p:childTnLst>
                              <p:par>
                                <p:cTn id="50" presetID="16" presetClass="entr" presetSubtype="2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D8EF80B-C874-BA7F-C64F-198CC5AA97FC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>
                <a:lumMod val="95000"/>
                <a:lumOff val="5000"/>
              </a:schemeClr>
            </a:solidFill>
          </a:ln>
        </p:spPr>
        <p:txBody>
          <a:bodyPr/>
          <a:lstStyle/>
          <a:p>
            <a:r>
              <a:rPr lang="en-GB" dirty="0"/>
              <a:t>What is Cyber Security?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AF4869-9933-1B56-CF5D-D0F40B51D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2052918"/>
            <a:ext cx="9404723" cy="4195481"/>
          </a:xfrm>
          <a:ln>
            <a:solidFill>
              <a:schemeClr val="tx1"/>
            </a:solidFill>
          </a:ln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Definition:</a:t>
            </a:r>
            <a:r>
              <a:rPr lang="en-US" dirty="0"/>
              <a:t> Cybersecurity means protecting computers and data from bad people.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Purpose:</a:t>
            </a:r>
            <a:r>
              <a:rPr lang="en-US" dirty="0"/>
              <a:t> It helps keep our information safe and stops attacks on systems.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Key Ideas: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Confidentiality:</a:t>
            </a:r>
            <a:r>
              <a:rPr lang="en-US" dirty="0"/>
              <a:t> Only certain people can see sensitive information.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Integrity:</a:t>
            </a:r>
            <a:r>
              <a:rPr lang="en-US" dirty="0"/>
              <a:t> Information must not be changed by anyone who shouldn’t.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Availability:</a:t>
            </a:r>
            <a:r>
              <a:rPr lang="en-US" dirty="0"/>
              <a:t> Information should be easy to access when needed.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145783"/>
      </p:ext>
    </p:extLst>
  </p:cSld>
  <p:clrMapOvr>
    <a:masterClrMapping/>
  </p:clrMapOvr>
  <p:transition spd="slow" advClick="0" advTm="6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AB2E7-4740-A7D3-EF94-FB6422733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2675"/>
          </a:xfrm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Types of Cyber threats:</a:t>
            </a:r>
            <a:endParaRPr lang="en-US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82CA9F9F-3CBD-123B-5A28-56D283C0E12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585248"/>
            <a:ext cx="10515600" cy="483209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Common Threats: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Malware: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Bad software that harms computers.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Phishing: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Fake emails that try to steal personal information.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Ransomware: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Software that locks files and asks for money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unlock them.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Growing Problem: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Cyber threats are becoming more common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every day. </a:t>
            </a:r>
          </a:p>
        </p:txBody>
      </p:sp>
    </p:spTree>
    <p:extLst>
      <p:ext uri="{BB962C8B-B14F-4D97-AF65-F5344CB8AC3E}">
        <p14:creationId xmlns:p14="http://schemas.microsoft.com/office/powerpoint/2010/main" val="81286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:split orient="vert"/>
      </p:transition>
    </mc:Choice>
    <mc:Fallback xmlns="">
      <p:transition spd="slow" advClick="0" advTm="6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C7258F-F358-DC6E-BE33-93531E699F98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Growing Cyber Threat Landscape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8D3D41E1-E262-03B3-90D0-CCAF2A3C60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6019703"/>
              </p:ext>
            </p:extLst>
          </p:nvPr>
        </p:nvGraphicFramePr>
        <p:xfrm>
          <a:off x="4784725" y="1447800"/>
          <a:ext cx="5195888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D564912-1852-6833-4CB1-5E1089083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Cybercrime is projected to cost the world $10.5 trillion annually by 2025, making it one of the fastest-growing crimes.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frequency of cyberattacks has increased by over 400% since the pandemic began.</a:t>
            </a:r>
          </a:p>
        </p:txBody>
      </p:sp>
    </p:spTree>
    <p:extLst>
      <p:ext uri="{BB962C8B-B14F-4D97-AF65-F5344CB8AC3E}">
        <p14:creationId xmlns:p14="http://schemas.microsoft.com/office/powerpoint/2010/main" val="930952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5000">
        <p:fade/>
      </p:transition>
    </mc:Choice>
    <mc:Fallback xmlns="">
      <p:transition spd="med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10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5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Graphic spid="11" grpId="0">
        <p:bldAsOne/>
      </p:bldGraphic>
      <p:bldP spid="6" grpId="0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C1692-6E11-51E7-CBC9-104053E5AF5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Effects of Cyberattacks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AA05E73-B135-3FB4-44AF-0B5073FA00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sz="half" idx="2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Financial Loss:</a:t>
            </a:r>
            <a:r>
              <a:rPr lang="en-US" dirty="0"/>
              <a:t> Companies can lose a lot of money from attacks.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Disruption:</a:t>
            </a:r>
            <a:r>
              <a:rPr lang="en-US" dirty="0"/>
              <a:t> Cyberattacks can stop businesses from working properly.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Personal Impact:</a:t>
            </a:r>
            <a:r>
              <a:rPr lang="en-US" dirty="0"/>
              <a:t> People can lose money and personal information, which can be very stressful.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66C29E-916E-2258-194B-47633E3A2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46111" y="5610006"/>
            <a:ext cx="4396341" cy="64633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VIDEO DESCRIBING THE CYBERCRIME MAKING ILLEGAL TRANSACTIONS</a:t>
            </a:r>
            <a:endParaRPr lang="en-US" dirty="0"/>
          </a:p>
        </p:txBody>
      </p:sp>
      <p:pic>
        <p:nvPicPr>
          <p:cNvPr id="14" name="854322-hd_1280_720_25fps">
            <a:hlinkClick r:id="" action="ppaction://media"/>
            <a:extLst>
              <a:ext uri="{FF2B5EF4-FFF2-40B4-BE49-F238E27FC236}">
                <a16:creationId xmlns:a16="http://schemas.microsoft.com/office/drawing/2014/main" id="{DCEAA139-396B-6D41-5F39-274D2B9A4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6111" y="2274253"/>
            <a:ext cx="4852987" cy="2730500"/>
          </a:xfrm>
          <a:scene3d>
            <a:camera prst="perspectiveRigh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70101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4000">
        <p14:reveal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25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25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250"/>
                            </p:stCondLst>
                            <p:childTnLst>
                              <p:par>
                                <p:cTn id="16" presetID="16" presetClass="entr" presetSubtype="2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25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0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2" grpId="0" animBg="1"/>
      <p:bldP spid="1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C1204-3167-BCAC-A207-0F6E66484231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Why Businesses Need Cybersecurity: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26B8C-E089-CC23-9C21-97C872A32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2" y="2052918"/>
            <a:ext cx="9404722" cy="4195481"/>
          </a:xfrm>
          <a:ln w="38100">
            <a:solidFill>
              <a:schemeClr val="tx1"/>
            </a:solidFill>
          </a:ln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Build Trust:</a:t>
            </a:r>
            <a:r>
              <a:rPr lang="en-US" dirty="0"/>
              <a:t> Good security helps customers feel safe with their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Follow Laws:</a:t>
            </a:r>
            <a:r>
              <a:rPr lang="en-US" dirty="0"/>
              <a:t> Many laws require businesses to protect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Stay in Business:</a:t>
            </a:r>
            <a:r>
              <a:rPr lang="en-US" dirty="0"/>
              <a:t> Companies that protect themselves can recover faster from attacks.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54141550"/>
      </p:ext>
    </p:extLst>
  </p:cSld>
  <p:clrMapOvr>
    <a:masterClrMapping/>
  </p:clrMapOvr>
  <p:transition spd="slow" advClick="0" advTm="6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BF950-5E2E-7202-122E-3034C70E86C6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Why Individuals Need Cybersecurity: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2F4B7-8EC9-36BC-F696-8F654CDAE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2" y="2052918"/>
            <a:ext cx="9404722" cy="4195481"/>
          </a:xfrm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US" b="1" dirty="0"/>
              <a:t>Protect Yourself:</a:t>
            </a:r>
            <a:r>
              <a:rPr lang="en-US" dirty="0"/>
              <a:t> Keep your personal information safe online.</a:t>
            </a:r>
          </a:p>
          <a:p>
            <a:r>
              <a:rPr lang="en-US" b="1" dirty="0"/>
              <a:t>Be Aware:</a:t>
            </a:r>
            <a:r>
              <a:rPr lang="en-US" dirty="0"/>
              <a:t> Learn about scams to avoid falling for them.</a:t>
            </a:r>
          </a:p>
          <a:p>
            <a:r>
              <a:rPr lang="en-US" b="1" dirty="0"/>
              <a:t>Manage Your Digital Footprint:</a:t>
            </a:r>
            <a:r>
              <a:rPr lang="en-US" dirty="0"/>
              <a:t> Be careful about what you share online.</a:t>
            </a:r>
          </a:p>
        </p:txBody>
      </p:sp>
    </p:spTree>
    <p:extLst>
      <p:ext uri="{BB962C8B-B14F-4D97-AF65-F5344CB8AC3E}">
        <p14:creationId xmlns:p14="http://schemas.microsoft.com/office/powerpoint/2010/main" val="731810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5000">
        <p14:reveal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0A1F-9944-F0EC-E151-7AF3708AE5A9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Basic Cybersecurity Tips: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1BBA5-18FE-E5C4-1763-34BA4200D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2" y="2052918"/>
            <a:ext cx="9404722" cy="4195481"/>
          </a:xfrm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US" b="1" dirty="0"/>
              <a:t>Use Strong Passwords:</a:t>
            </a:r>
            <a:r>
              <a:rPr lang="en-US" dirty="0"/>
              <a:t> Make passwords hard to guess.</a:t>
            </a:r>
          </a:p>
          <a:p>
            <a:r>
              <a:rPr lang="en-US" b="1" dirty="0"/>
              <a:t>Update Software:</a:t>
            </a:r>
            <a:r>
              <a:rPr lang="en-US" dirty="0"/>
              <a:t> Regularly update programs to fix security problems.</a:t>
            </a:r>
          </a:p>
          <a:p>
            <a:r>
              <a:rPr lang="en-US" b="1" dirty="0"/>
              <a:t>Be Educated:</a:t>
            </a:r>
            <a:r>
              <a:rPr lang="en-US" dirty="0"/>
              <a:t> Learn about online safety and share this knowledge with others.</a:t>
            </a:r>
          </a:p>
          <a:p>
            <a:r>
              <a:rPr lang="en-US" dirty="0"/>
              <a:t>Press </a:t>
            </a:r>
            <a:r>
              <a:rPr lang="en-US" dirty="0" err="1"/>
              <a:t>cntrl</a:t>
            </a:r>
            <a:r>
              <a:rPr lang="en-US" dirty="0"/>
              <a:t> and then click on this </a:t>
            </a:r>
            <a:r>
              <a:rPr lang="en-US" dirty="0">
                <a:hlinkClick r:id="rId2" action="ppaction://hlinksldjump"/>
              </a:rPr>
              <a:t>activity</a:t>
            </a:r>
            <a:r>
              <a:rPr lang="en-US" dirty="0"/>
              <a:t> to attempt it.</a:t>
            </a:r>
          </a:p>
        </p:txBody>
      </p:sp>
    </p:spTree>
    <p:extLst>
      <p:ext uri="{BB962C8B-B14F-4D97-AF65-F5344CB8AC3E}">
        <p14:creationId xmlns:p14="http://schemas.microsoft.com/office/powerpoint/2010/main" val="393025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19000">
        <p:blinds dir="vert"/>
      </p:transition>
    </mc:Choice>
    <mc:Fallback xmlns="">
      <p:transition spd="slow" advClick="0" advTm="19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63186-EC9A-036D-DF5A-B1B4C5C2DB17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Conclusion: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2616E-B647-4DA2-6E71-1A2FC57EF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2" y="2052918"/>
            <a:ext cx="9404722" cy="4195481"/>
          </a:xfrm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en-US" b="1" dirty="0"/>
              <a:t>Summary:</a:t>
            </a:r>
            <a:r>
              <a:rPr lang="en-US" dirty="0"/>
              <a:t> Cybersecurity is essential for protecting both individuals and organizations from increasing digital threats</a:t>
            </a:r>
          </a:p>
          <a:p>
            <a:r>
              <a:rPr lang="en-US" b="1" dirty="0"/>
              <a:t>Call to Action:</a:t>
            </a:r>
            <a:r>
              <a:rPr lang="en-US" dirty="0"/>
              <a:t> Stay informed about cybersecurity trends, adopt best practices, and make security a priority in everyday digital activities.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756634"/>
      </p:ext>
    </p:extLst>
  </p:cSld>
  <p:clrMapOvr>
    <a:masterClrMapping/>
  </p:clrMapOvr>
  <p:transition spd="slow" advClick="0" advTm="5000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1179</TotalTime>
  <Words>494</Words>
  <Application>Microsoft Office PowerPoint</Application>
  <PresentationFormat>Widescreen</PresentationFormat>
  <Paragraphs>59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Wingdings</vt:lpstr>
      <vt:lpstr>Wingdings 3</vt:lpstr>
      <vt:lpstr>Ion</vt:lpstr>
      <vt:lpstr>24k-3109 Bilal Ahmad</vt:lpstr>
      <vt:lpstr>What is Cyber Security?</vt:lpstr>
      <vt:lpstr>Types of Cyber threats:</vt:lpstr>
      <vt:lpstr>Growing Cyber Threat Landscape</vt:lpstr>
      <vt:lpstr>Effects of Cyberattacks</vt:lpstr>
      <vt:lpstr>Why Businesses Need Cybersecurity:</vt:lpstr>
      <vt:lpstr>Why Individuals Need Cybersecurity:</vt:lpstr>
      <vt:lpstr>Basic Cybersecurity Tips:</vt:lpstr>
      <vt:lpstr>Conclusion:</vt:lpstr>
      <vt:lpstr>Scenario based activity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Lenovo</dc:creator>
  <cp:lastModifiedBy>Lenovo</cp:lastModifiedBy>
  <cp:revision>4</cp:revision>
  <dcterms:created xsi:type="dcterms:W3CDTF">2024-10-05T12:17:13Z</dcterms:created>
  <dcterms:modified xsi:type="dcterms:W3CDTF">2024-10-06T08:08:26Z</dcterms:modified>
</cp:coreProperties>
</file>

<file path=docProps/thumbnail.jpeg>
</file>